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notesMasterIdLst>
    <p:notesMasterId r:id="rId23"/>
  </p:notesMasterIdLst>
  <p:sldIdLst>
    <p:sldId id="288" r:id="rId2"/>
    <p:sldId id="256" r:id="rId3"/>
    <p:sldId id="271" r:id="rId4"/>
    <p:sldId id="289" r:id="rId5"/>
    <p:sldId id="275" r:id="rId6"/>
    <p:sldId id="277" r:id="rId7"/>
    <p:sldId id="278" r:id="rId8"/>
    <p:sldId id="279" r:id="rId9"/>
    <p:sldId id="280" r:id="rId10"/>
    <p:sldId id="276" r:id="rId11"/>
    <p:sldId id="272" r:id="rId12"/>
    <p:sldId id="257" r:id="rId13"/>
    <p:sldId id="264" r:id="rId14"/>
    <p:sldId id="268" r:id="rId15"/>
    <p:sldId id="269" r:id="rId16"/>
    <p:sldId id="270" r:id="rId17"/>
    <p:sldId id="274" r:id="rId18"/>
    <p:sldId id="283" r:id="rId19"/>
    <p:sldId id="284" r:id="rId20"/>
    <p:sldId id="286" r:id="rId21"/>
    <p:sldId id="285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94737" autoAdjust="0"/>
  </p:normalViewPr>
  <p:slideViewPr>
    <p:cSldViewPr>
      <p:cViewPr varScale="1">
        <p:scale>
          <a:sx n="107" d="100"/>
          <a:sy n="107" d="100"/>
        </p:scale>
        <p:origin x="173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9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9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19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fld id="{3768F1A3-3DF3-441F-AC8F-C8D28D9FD5F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5893899-492F-4E91-9F8E-CF01AD1F094B}" type="slidenum">
              <a:rPr lang="en-US"/>
              <a:pPr/>
              <a:t>18</a:t>
            </a:fld>
            <a:endParaRPr lang="en-US"/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Let’s brainstorm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grpSp>
        <p:nvGrpSpPr>
          <p:cNvPr id="5" name="Group 15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29"/>
          <p:cNvSpPr>
            <a:spLocks noGrp="1"/>
          </p:cNvSpPr>
          <p:nvPr>
            <p:ph type="dt" sz="half" idx="10"/>
          </p:nvPr>
        </p:nvSpPr>
        <p:spPr>
          <a:xfrm>
            <a:off x="6248400" y="6408738"/>
            <a:ext cx="239871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2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810000" y="6408738"/>
            <a:ext cx="235108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4F85C52-FFAD-4182-83EB-12B379434E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 rtlCol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53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28600"/>
            <a:ext cx="79248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38200" y="1295400"/>
            <a:ext cx="7693025" cy="4791075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138" y="6242050"/>
            <a:ext cx="587375" cy="488950"/>
          </a:xfrm>
        </p:spPr>
        <p:txBody>
          <a:bodyPr/>
          <a:lstStyle>
            <a:lvl1pPr>
              <a:defRPr/>
            </a:lvl1pPr>
          </a:lstStyle>
          <a:p>
            <a:fld id="{F57F2490-A755-4B7E-A050-76133FD701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60783"/>
      </p:ext>
    </p:extLst>
  </p:cSld>
  <p:clrMapOvr>
    <a:masterClrMapping/>
  </p:clrMapOvr>
  <p:hf sldNum="0"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28600"/>
            <a:ext cx="79248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1295400"/>
            <a:ext cx="3770313" cy="47910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1295400"/>
            <a:ext cx="3770312" cy="47910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7F2490-A755-4B7E-A050-76133FD701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08234"/>
      </p:ext>
    </p:extLst>
  </p:cSld>
  <p:clrMapOvr>
    <a:masterClrMapping/>
  </p:clrMapOvr>
  <p:hf sldNum="0"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09B1F-4752-4C74-A5C0-F965A825DE7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3402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5963" y="5002213"/>
            <a:ext cx="3802062" cy="14430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975" y="5784850"/>
            <a:ext cx="380206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7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4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57F2490-A755-4B7E-A050-76133FD7018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47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</p:sldLayoutIdLst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1" fontAlgn="base" hangingPunct="1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1" fontAlgn="base" hangingPunct="1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fontAlgn="base" hangingPunct="1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AutoShape 2"/>
          <p:cNvSpPr>
            <a:spLocks noGrp="1" noChangeArrowheads="1"/>
          </p:cNvSpPr>
          <p:nvPr>
            <p:ph type="ctrTitle"/>
          </p:nvPr>
        </p:nvSpPr>
        <p:spPr>
          <a:xfrm>
            <a:off x="533400" y="1066800"/>
            <a:ext cx="8229600" cy="2590800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Design For Electrical and Computer Engineers</a:t>
            </a:r>
            <a:br>
              <a:rPr lang="en-US" dirty="0"/>
            </a:b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6" name="Picture 6" descr="shuttle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4662" y="2315369"/>
            <a:ext cx="3114675" cy="2857500"/>
          </a:xfrm>
          <a:noFill/>
          <a:ln/>
        </p:spPr>
      </p:pic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4BB28A9E-F962-44E2-AA9E-DCCE473A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Course Vision</a:t>
            </a:r>
          </a:p>
        </p:txBody>
      </p:sp>
      <p:grpSp>
        <p:nvGrpSpPr>
          <p:cNvPr id="20484" name="Group 4"/>
          <p:cNvGrpSpPr>
            <a:grpSpLocks/>
          </p:cNvGrpSpPr>
          <p:nvPr/>
        </p:nvGrpSpPr>
        <p:grpSpPr bwMode="auto">
          <a:xfrm>
            <a:off x="1828800" y="1371600"/>
            <a:ext cx="5715000" cy="4953000"/>
            <a:chOff x="2531" y="-701"/>
            <a:chExt cx="7383" cy="6668"/>
          </a:xfrm>
        </p:grpSpPr>
        <p:sp>
          <p:nvSpPr>
            <p:cNvPr id="20485" name="_s1038"/>
            <p:cNvSpPr>
              <a:spLocks noChangeArrowheads="1"/>
            </p:cNvSpPr>
            <p:nvPr/>
          </p:nvSpPr>
          <p:spPr bwMode="auto">
            <a:xfrm>
              <a:off x="2531" y="3915"/>
              <a:ext cx="2052" cy="2052"/>
            </a:xfrm>
            <a:prstGeom prst="ellipse">
              <a:avLst/>
            </a:prstGeom>
            <a:gradFill rotWithShape="1">
              <a:gsLst>
                <a:gs pos="0">
                  <a:srgbClr val="FF9997"/>
                </a:gs>
                <a:gs pos="100000">
                  <a:srgbClr val="FF6600"/>
                </a:gs>
              </a:gsLst>
              <a:path path="shape">
                <a:fillToRect l="50000" t="50000" r="50000" b="50000"/>
              </a:path>
            </a:gradFill>
            <a:ln w="12700">
              <a:solidFill>
                <a:srgbClr val="540000"/>
              </a:solidFill>
              <a:round/>
              <a:headEnd/>
              <a:tailEnd/>
            </a:ln>
          </p:spPr>
          <p:txBody>
            <a:bodyPr lIns="61781" tIns="30891" rIns="61781" bIns="30891" anchor="ctr"/>
            <a:lstStyle/>
            <a:p>
              <a:pPr algn="ctr" eaLnBrk="1" hangingPunct="1"/>
              <a:endParaRPr lang="en-US" sz="800">
                <a:latin typeface="Tahoma" pitchFamily="34" charset="0"/>
              </a:endParaRPr>
            </a:p>
            <a:p>
              <a:pPr algn="ctr" eaLnBrk="1" hangingPunct="1">
                <a:spcBef>
                  <a:spcPts val="600"/>
                </a:spcBef>
              </a:pPr>
              <a:r>
                <a:rPr lang="en-US" sz="1400" b="1">
                  <a:latin typeface="Tahoma" pitchFamily="34" charset="0"/>
                </a:rPr>
                <a:t>Design Tools</a:t>
              </a:r>
              <a:endParaRPr lang="en-US" sz="1400">
                <a:latin typeface="Tahoma" pitchFamily="34" charset="0"/>
              </a:endParaRPr>
            </a:p>
          </p:txBody>
        </p:sp>
        <p:sp>
          <p:nvSpPr>
            <p:cNvPr id="20486" name="_s1040"/>
            <p:cNvSpPr>
              <a:spLocks noChangeArrowheads="1"/>
            </p:cNvSpPr>
            <p:nvPr/>
          </p:nvSpPr>
          <p:spPr bwMode="auto">
            <a:xfrm>
              <a:off x="7862" y="3915"/>
              <a:ext cx="2052" cy="2052"/>
            </a:xfrm>
            <a:prstGeom prst="ellipse">
              <a:avLst/>
            </a:prstGeom>
            <a:gradFill rotWithShape="1">
              <a:gsLst>
                <a:gs pos="0">
                  <a:srgbClr val="FFCC00"/>
                </a:gs>
                <a:gs pos="100000">
                  <a:srgbClr val="FF9933"/>
                </a:gs>
              </a:gsLst>
              <a:path path="shape">
                <a:fillToRect l="50000" t="50000" r="50000" b="50000"/>
              </a:path>
            </a:gradFill>
            <a:ln w="12700">
              <a:solidFill>
                <a:srgbClr val="540000"/>
              </a:solidFill>
              <a:round/>
              <a:headEnd/>
              <a:tailEnd/>
            </a:ln>
          </p:spPr>
          <p:txBody>
            <a:bodyPr lIns="0" tIns="30891" rIns="0" bIns="30891" anchor="ctr"/>
            <a:lstStyle/>
            <a:p>
              <a:pPr algn="ctr" eaLnBrk="1" hangingPunct="1"/>
              <a:endParaRPr lang="en-US" sz="1400">
                <a:latin typeface="Tahoma" pitchFamily="34" charset="0"/>
              </a:endParaRPr>
            </a:p>
            <a:p>
              <a:pPr algn="ctr" eaLnBrk="1" hangingPunct="1">
                <a:spcBef>
                  <a:spcPts val="600"/>
                </a:spcBef>
              </a:pPr>
              <a:r>
                <a:rPr lang="en-US" sz="1400" b="1">
                  <a:latin typeface="Tahoma" pitchFamily="34" charset="0"/>
                </a:rPr>
                <a:t>Professional Skills</a:t>
              </a:r>
              <a:endParaRPr lang="en-US" sz="1400">
                <a:latin typeface="Tahoma" pitchFamily="34" charset="0"/>
              </a:endParaRPr>
            </a:p>
          </p:txBody>
        </p:sp>
        <p:sp>
          <p:nvSpPr>
            <p:cNvPr id="20487" name="_s1042"/>
            <p:cNvSpPr>
              <a:spLocks noChangeArrowheads="1"/>
            </p:cNvSpPr>
            <p:nvPr/>
          </p:nvSpPr>
          <p:spPr bwMode="auto">
            <a:xfrm>
              <a:off x="5196" y="-701"/>
              <a:ext cx="2053" cy="2052"/>
            </a:xfrm>
            <a:prstGeom prst="ellipse">
              <a:avLst/>
            </a:prstGeom>
            <a:gradFill rotWithShape="1">
              <a:gsLst>
                <a:gs pos="0">
                  <a:srgbClr val="F9F67F"/>
                </a:gs>
                <a:gs pos="100000">
                  <a:srgbClr val="FFCC00"/>
                </a:gs>
              </a:gsLst>
              <a:path path="shape">
                <a:fillToRect l="50000" t="50000" r="50000" b="50000"/>
              </a:path>
            </a:gradFill>
            <a:ln w="12700">
              <a:solidFill>
                <a:srgbClr val="540000"/>
              </a:solidFill>
              <a:round/>
              <a:headEnd/>
              <a:tailEnd/>
            </a:ln>
          </p:spPr>
          <p:txBody>
            <a:bodyPr lIns="61781" tIns="30891" rIns="61781" bIns="30891" anchor="ctr"/>
            <a:lstStyle/>
            <a:p>
              <a:pPr algn="ctr" eaLnBrk="1" hangingPunct="1"/>
              <a:endParaRPr lang="en-US" sz="1400">
                <a:latin typeface="Tahoma" pitchFamily="34" charset="0"/>
              </a:endParaRPr>
            </a:p>
            <a:p>
              <a:pPr algn="ctr" eaLnBrk="1" hangingPunct="1">
                <a:spcBef>
                  <a:spcPts val="600"/>
                </a:spcBef>
              </a:pPr>
              <a:r>
                <a:rPr lang="en-US" sz="1400" b="1">
                  <a:latin typeface="Tahoma" pitchFamily="34" charset="0"/>
                </a:rPr>
                <a:t>Design Process</a:t>
              </a:r>
              <a:endParaRPr lang="en-US" sz="1400">
                <a:latin typeface="Tahoma" pitchFamily="34" charset="0"/>
              </a:endParaRPr>
            </a:p>
          </p:txBody>
        </p:sp>
        <p:sp>
          <p:nvSpPr>
            <p:cNvPr id="20488" name="_s1043"/>
            <p:cNvSpPr>
              <a:spLocks noChangeArrowheads="1"/>
            </p:cNvSpPr>
            <p:nvPr/>
          </p:nvSpPr>
          <p:spPr bwMode="auto">
            <a:xfrm>
              <a:off x="5196" y="2376"/>
              <a:ext cx="2053" cy="2053"/>
            </a:xfrm>
            <a:prstGeom prst="ellipse">
              <a:avLst/>
            </a:prstGeom>
            <a:gradFill rotWithShape="1">
              <a:gsLst>
                <a:gs pos="0">
                  <a:srgbClr val="FFF200"/>
                </a:gs>
                <a:gs pos="100000">
                  <a:srgbClr val="4D0808"/>
                </a:gs>
              </a:gsLst>
              <a:path path="shape">
                <a:fillToRect l="50000" t="50000" r="50000" b="50000"/>
              </a:path>
            </a:gradFill>
            <a:ln w="12700">
              <a:solidFill>
                <a:srgbClr val="540000"/>
              </a:solidFill>
              <a:round/>
              <a:headEnd/>
              <a:tailEnd/>
            </a:ln>
          </p:spPr>
          <p:txBody>
            <a:bodyPr lIns="0" tIns="30891" rIns="0" bIns="30891" anchor="ctr"/>
            <a:lstStyle/>
            <a:p>
              <a:pPr algn="ctr" eaLnBrk="1" hangingPunct="1"/>
              <a:endParaRPr lang="en-US" sz="900">
                <a:latin typeface="Tahoma" pitchFamily="34" charset="0"/>
              </a:endParaRPr>
            </a:p>
            <a:p>
              <a:pPr algn="ctr" eaLnBrk="1" hangingPunct="1"/>
              <a:r>
                <a:rPr lang="en-US" sz="1400" b="1">
                  <a:latin typeface="Tahoma" pitchFamily="34" charset="0"/>
                </a:rPr>
                <a:t>Project Excellence</a:t>
              </a:r>
              <a:endParaRPr lang="en-US" sz="1400">
                <a:latin typeface="Tahoma" pitchFamily="34" charset="0"/>
              </a:endParaRPr>
            </a:p>
          </p:txBody>
        </p:sp>
        <p:sp>
          <p:nvSpPr>
            <p:cNvPr id="20489" name="_s1048"/>
            <p:cNvSpPr>
              <a:spLocks noChangeShapeType="1"/>
            </p:cNvSpPr>
            <p:nvPr/>
          </p:nvSpPr>
          <p:spPr bwMode="auto">
            <a:xfrm>
              <a:off x="7110" y="3915"/>
              <a:ext cx="890" cy="513"/>
            </a:xfrm>
            <a:prstGeom prst="line">
              <a:avLst/>
            </a:prstGeom>
            <a:noFill/>
            <a:ln w="28575">
              <a:solidFill>
                <a:srgbClr val="540000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0490" name="_s1055"/>
            <p:cNvSpPr>
              <a:spLocks noChangeShapeType="1"/>
            </p:cNvSpPr>
            <p:nvPr/>
          </p:nvSpPr>
          <p:spPr bwMode="auto">
            <a:xfrm flipH="1">
              <a:off x="4446" y="3916"/>
              <a:ext cx="889" cy="513"/>
            </a:xfrm>
            <a:prstGeom prst="line">
              <a:avLst/>
            </a:prstGeom>
            <a:noFill/>
            <a:ln w="28575">
              <a:solidFill>
                <a:srgbClr val="540000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0491" name="_s1086"/>
            <p:cNvSpPr>
              <a:spLocks noChangeShapeType="1"/>
            </p:cNvSpPr>
            <p:nvPr/>
          </p:nvSpPr>
          <p:spPr bwMode="auto">
            <a:xfrm flipV="1">
              <a:off x="6211" y="1358"/>
              <a:ext cx="1" cy="1025"/>
            </a:xfrm>
            <a:prstGeom prst="line">
              <a:avLst/>
            </a:prstGeom>
            <a:noFill/>
            <a:ln w="28575">
              <a:solidFill>
                <a:srgbClr val="540000"/>
              </a:solidFill>
              <a:round/>
              <a:headEnd/>
              <a:tailEnd/>
            </a:ln>
          </p:spPr>
          <p:txBody>
            <a:bodyPr anchor="ctr"/>
            <a:lstStyle/>
            <a:p>
              <a:endParaRPr lang="en-US"/>
            </a:p>
          </p:txBody>
        </p:sp>
      </p:grpSp>
      <p:sp>
        <p:nvSpPr>
          <p:cNvPr id="13" name="Slide Number Placeholder 17">
            <a:extLst>
              <a:ext uri="{FF2B5EF4-FFF2-40B4-BE49-F238E27FC236}">
                <a16:creationId xmlns:a16="http://schemas.microsoft.com/office/drawing/2014/main" id="{8DB3EFE7-1E66-4783-9462-AF0B4E35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Design for Electrical and Computer Engineers: Concepts and Practice </a:t>
            </a:r>
            <a:r>
              <a:rPr lang="en-US" dirty="0"/>
              <a:t>by Ralph M. Ford and Chris Coulston, 2008. </a:t>
            </a:r>
            <a:endParaRPr lang="en-US" dirty="0">
              <a:solidFill>
                <a:srgbClr val="0000FF"/>
              </a:solidFill>
              <a:cs typeface="Times New Roman" pitchFamily="18" charset="0"/>
            </a:endParaRPr>
          </a:p>
        </p:txBody>
      </p:sp>
      <p:sp>
        <p:nvSpPr>
          <p:cNvPr id="51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Text, website &amp; references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CC14AC1E-DB80-4648-BCD8-9FA3B297B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Assignments.  </a:t>
            </a:r>
          </a:p>
          <a:p>
            <a:r>
              <a:rPr lang="en-US" dirty="0"/>
              <a:t>Exams &amp; Quizzes. </a:t>
            </a:r>
          </a:p>
          <a:p>
            <a:r>
              <a:rPr lang="en-US" dirty="0"/>
              <a:t>Class Attendance.  </a:t>
            </a:r>
          </a:p>
          <a:p>
            <a:r>
              <a:rPr lang="en-US" dirty="0"/>
              <a:t>Academic Integrity</a:t>
            </a:r>
          </a:p>
        </p:txBody>
      </p:sp>
      <p:sp>
        <p:nvSpPr>
          <p:cNvPr id="1229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Policies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B2DD7063-0E3B-4BA7-A7A9-C381B335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Stuff about you</a:t>
            </a:r>
          </a:p>
        </p:txBody>
      </p:sp>
      <p:sp>
        <p:nvSpPr>
          <p:cNvPr id="1638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me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E745F33F-F256-413A-8F2C-DE64842DC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Will be different from many you have had.</a:t>
            </a:r>
          </a:p>
          <a:p>
            <a:r>
              <a:rPr lang="en-US"/>
              <a:t>Will be fun.</a:t>
            </a:r>
          </a:p>
          <a:p>
            <a:r>
              <a:rPr lang="en-US"/>
              <a:t>Will challenge you and cause some stress.</a:t>
            </a:r>
          </a:p>
          <a:p>
            <a:r>
              <a:rPr lang="en-US"/>
              <a:t>Will help you become a better team player.</a:t>
            </a:r>
          </a:p>
          <a:p>
            <a:r>
              <a:rPr lang="en-US"/>
              <a:t>Be important in your preparation for a professional career.</a:t>
            </a:r>
          </a:p>
          <a:p>
            <a:r>
              <a:rPr lang="en-US"/>
              <a:t>Will maintain Behrend’s tradition of excellent senior projects!</a:t>
            </a:r>
          </a:p>
          <a:p>
            <a:endParaRPr lang="en-US"/>
          </a:p>
        </p:txBody>
      </p:sp>
      <p:sp>
        <p:nvSpPr>
          <p:cNvPr id="1741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 hope this class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2DE3CB20-E951-4C20-A506-996F8B945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Want to help you learn.</a:t>
            </a:r>
          </a:p>
          <a:p>
            <a:r>
              <a:rPr lang="en-US"/>
              <a:t>The best learning is done when you have to work for it – it has got to take some work on your part to get the answer.</a:t>
            </a:r>
          </a:p>
          <a:p>
            <a:r>
              <a:rPr lang="en-US"/>
              <a:t>Will focus on process and attempt help you become a good engineer as opposed to filling your head with facts.</a:t>
            </a:r>
          </a:p>
        </p:txBody>
      </p:sp>
      <p:sp>
        <p:nvSpPr>
          <p:cNvPr id="1843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 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4E309C5E-A890-4C9D-A98B-35DDC654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/>
              <a:t>On LMS</a:t>
            </a:r>
          </a:p>
          <a:p>
            <a:r>
              <a:rPr lang="en-US" dirty="0"/>
              <a:t>Read Chapter #1 by Thursday</a:t>
            </a:r>
          </a:p>
          <a:p>
            <a:r>
              <a:rPr lang="en-US" dirty="0"/>
              <a:t>Personal Resume – post on LMS</a:t>
            </a:r>
          </a:p>
          <a:p>
            <a:pPr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22530" name="AutoShape 2"/>
          <p:cNvSpPr>
            <a:spLocks noGrp="1" noChangeArrowheads="1"/>
          </p:cNvSpPr>
          <p:nvPr>
            <p:ph type="title"/>
          </p:nvPr>
        </p:nvSpPr>
        <p:spPr>
          <a:xfrm>
            <a:off x="762000" y="381000"/>
            <a:ext cx="7924800" cy="685800"/>
          </a:xfrm>
        </p:spPr>
        <p:txBody>
          <a:bodyPr/>
          <a:lstStyle/>
          <a:p>
            <a:r>
              <a:rPr lang="en-US" sz="3200"/>
              <a:t>Assignment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5F7E1D6A-DFC5-4C81-B6BD-3C05A97CB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/>
              <a:t>What do employers want?</a:t>
            </a:r>
          </a:p>
        </p:txBody>
      </p:sp>
      <p:sp>
        <p:nvSpPr>
          <p:cNvPr id="4096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Career Development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34ED631E-79FD-489E-9F8E-6D23F9E6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Good grasp of engineering fundamentals</a:t>
            </a:r>
          </a:p>
          <a:p>
            <a:pPr lvl="1"/>
            <a:r>
              <a:rPr lang="en-US" sz="2000"/>
              <a:t>Mathematics (including statistics)</a:t>
            </a:r>
          </a:p>
          <a:p>
            <a:pPr lvl="1"/>
            <a:r>
              <a:rPr lang="en-US" sz="2000"/>
              <a:t>Physical &amp; life sciences</a:t>
            </a:r>
          </a:p>
          <a:p>
            <a:pPr lvl="1"/>
            <a:r>
              <a:rPr lang="en-US" sz="2000"/>
              <a:t>Domain knowledge</a:t>
            </a:r>
          </a:p>
          <a:p>
            <a:r>
              <a:rPr lang="en-US" sz="2400"/>
              <a:t>A good understanding of </a:t>
            </a:r>
            <a:r>
              <a:rPr lang="en-US" sz="2400" b="1"/>
              <a:t>DESIGN</a:t>
            </a:r>
            <a:r>
              <a:rPr lang="en-US" sz="2400"/>
              <a:t> and manufacturing</a:t>
            </a:r>
          </a:p>
          <a:p>
            <a:r>
              <a:rPr lang="en-US" sz="2400"/>
              <a:t>Understanding of context in which </a:t>
            </a:r>
            <a:r>
              <a:rPr lang="en-US" sz="2400" b="1"/>
              <a:t>DESIGN </a:t>
            </a:r>
            <a:r>
              <a:rPr lang="en-US" sz="2400"/>
              <a:t>is practiced.</a:t>
            </a:r>
          </a:p>
          <a:p>
            <a:pPr lvl="1"/>
            <a:r>
              <a:rPr lang="en-US" sz="2000"/>
              <a:t>Business practices</a:t>
            </a:r>
          </a:p>
          <a:p>
            <a:pPr lvl="1"/>
            <a:r>
              <a:rPr lang="en-US" sz="2000"/>
              <a:t>Economics</a:t>
            </a:r>
          </a:p>
          <a:p>
            <a:pPr lvl="1"/>
            <a:r>
              <a:rPr lang="en-US" sz="2000"/>
              <a:t>History</a:t>
            </a:r>
          </a:p>
          <a:p>
            <a:pPr lvl="1"/>
            <a:r>
              <a:rPr lang="en-US" sz="2000"/>
              <a:t>Environment</a:t>
            </a:r>
          </a:p>
        </p:txBody>
      </p:sp>
      <p:sp>
        <p:nvSpPr>
          <p:cNvPr id="44034" name="AutoShape 2"/>
          <p:cNvSpPr>
            <a:spLocks noGrp="1" noChangeArrowheads="1"/>
          </p:cNvSpPr>
          <p:nvPr>
            <p:ph type="title"/>
          </p:nvPr>
        </p:nvSpPr>
        <p:spPr>
          <a:xfrm>
            <a:off x="762000" y="457200"/>
            <a:ext cx="7924800" cy="685800"/>
          </a:xfrm>
        </p:spPr>
        <p:txBody>
          <a:bodyPr>
            <a:normAutofit fontScale="90000"/>
          </a:bodyPr>
          <a:lstStyle/>
          <a:p>
            <a:r>
              <a:rPr lang="en-US" sz="3200"/>
              <a:t>Boeing ENGINEEERING Employment Checklist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32562865-5AD8-4992-8183-DEA28876E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Credits:</a:t>
            </a:r>
          </a:p>
          <a:p>
            <a:pPr>
              <a:lnSpc>
                <a:spcPct val="90000"/>
              </a:lnSpc>
            </a:pPr>
            <a:r>
              <a:rPr lang="en-US" dirty="0" err="1"/>
              <a:t>Prereqs</a:t>
            </a:r>
            <a:r>
              <a:rPr lang="en-US" dirty="0"/>
              <a:t>: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>
                <a:cs typeface="Times New Roman" pitchFamily="18" charset="0"/>
              </a:rPr>
              <a:t>Instructor and contact info</a:t>
            </a:r>
            <a:endParaRPr lang="en-US" dirty="0"/>
          </a:p>
        </p:txBody>
      </p:sp>
      <p:sp>
        <p:nvSpPr>
          <p:cNvPr id="205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Class Details</a:t>
            </a:r>
          </a:p>
        </p:txBody>
      </p:sp>
      <p:sp>
        <p:nvSpPr>
          <p:cNvPr id="4" name="Slide Number Placeholder 17">
            <a:extLst>
              <a:ext uri="{FF2B5EF4-FFF2-40B4-BE49-F238E27FC236}">
                <a16:creationId xmlns:a16="http://schemas.microsoft.com/office/drawing/2014/main" id="{F8AA8279-84D5-4C54-8BEA-097D60CB2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/>
              <a:t>A </a:t>
            </a:r>
            <a:r>
              <a:rPr lang="en-US" sz="2400" b="1"/>
              <a:t>multi-disciplinary systems </a:t>
            </a:r>
            <a:r>
              <a:rPr lang="en-US" sz="2400"/>
              <a:t>perspective.</a:t>
            </a:r>
          </a:p>
          <a:p>
            <a:r>
              <a:rPr lang="en-US" sz="2400"/>
              <a:t>Good </a:t>
            </a:r>
            <a:r>
              <a:rPr lang="en-US" sz="2400" b="1"/>
              <a:t>communication</a:t>
            </a:r>
            <a:r>
              <a:rPr lang="en-US" sz="2400"/>
              <a:t> skills</a:t>
            </a:r>
          </a:p>
          <a:p>
            <a:pPr lvl="1"/>
            <a:r>
              <a:rPr lang="en-US" sz="2000"/>
              <a:t>Written</a:t>
            </a:r>
          </a:p>
          <a:p>
            <a:pPr lvl="1"/>
            <a:r>
              <a:rPr lang="en-US" sz="2000"/>
              <a:t>Verbal</a:t>
            </a:r>
          </a:p>
          <a:p>
            <a:pPr lvl="1"/>
            <a:r>
              <a:rPr lang="en-US" sz="2000"/>
              <a:t>Listening</a:t>
            </a:r>
          </a:p>
          <a:p>
            <a:r>
              <a:rPr lang="en-US" sz="2400"/>
              <a:t>High ethical standards.</a:t>
            </a:r>
          </a:p>
          <a:p>
            <a:r>
              <a:rPr lang="en-US" sz="2400"/>
              <a:t>Ability to think critically and creatively.</a:t>
            </a:r>
          </a:p>
          <a:p>
            <a:r>
              <a:rPr lang="en-US" sz="2400"/>
              <a:t>Work independently and cooperatively.</a:t>
            </a:r>
          </a:p>
          <a:p>
            <a:r>
              <a:rPr lang="en-US" sz="2400"/>
              <a:t>Flexible. Self-confident and able to change.</a:t>
            </a:r>
          </a:p>
          <a:p>
            <a:r>
              <a:rPr lang="en-US" sz="2400"/>
              <a:t>A profound understanding of the importance of teamwork.</a:t>
            </a:r>
          </a:p>
        </p:txBody>
      </p:sp>
      <p:sp>
        <p:nvSpPr>
          <p:cNvPr id="46082" name="AutoShape 2"/>
          <p:cNvSpPr>
            <a:spLocks noGrp="1" noChangeArrowheads="1"/>
          </p:cNvSpPr>
          <p:nvPr>
            <p:ph type="title"/>
          </p:nvPr>
        </p:nvSpPr>
        <p:spPr>
          <a:xfrm>
            <a:off x="762000" y="457200"/>
            <a:ext cx="7924800" cy="685800"/>
          </a:xfrm>
        </p:spPr>
        <p:txBody>
          <a:bodyPr>
            <a:normAutofit fontScale="90000"/>
          </a:bodyPr>
          <a:lstStyle/>
          <a:p>
            <a:r>
              <a:rPr lang="en-US" sz="3200"/>
              <a:t>Boeing ENGINEEERING Employment Checklist, cont’d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1260EDEE-47B1-426E-B8CF-DD3C79C3E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/>
              <a:t>A more recent Penn State Behrend study of Fortune 1000 companies by Ken Fisher and Diane Parente found that employers want:</a:t>
            </a:r>
          </a:p>
          <a:p>
            <a:r>
              <a:rPr lang="en-US"/>
              <a:t> Project management.</a:t>
            </a:r>
          </a:p>
          <a:p>
            <a:r>
              <a:rPr lang="en-US"/>
              <a:t>Communication&amp; team skills.</a:t>
            </a:r>
          </a:p>
          <a:p>
            <a:r>
              <a:rPr lang="en-US"/>
              <a:t>Quality management practices.</a:t>
            </a:r>
          </a:p>
          <a:p>
            <a:r>
              <a:rPr lang="en-US"/>
              <a:t>Ethics.</a:t>
            </a:r>
          </a:p>
          <a:p>
            <a:r>
              <a:rPr lang="en-US"/>
              <a:t>Economics &amp; financial issues (5 years out).</a:t>
            </a:r>
          </a:p>
        </p:txBody>
      </p:sp>
      <p:sp>
        <p:nvSpPr>
          <p:cNvPr id="450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Fisher &amp; Parente Study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2015F902-8689-4A61-A233-166CA1702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List</a:t>
            </a:r>
          </a:p>
          <a:p>
            <a:pPr lvl="1"/>
            <a:r>
              <a:rPr lang="en-US"/>
              <a:t>Name </a:t>
            </a:r>
          </a:p>
          <a:p>
            <a:pPr lvl="1"/>
            <a:r>
              <a:rPr lang="en-US"/>
              <a:t>Major</a:t>
            </a:r>
          </a:p>
          <a:p>
            <a:pPr lvl="1"/>
            <a:r>
              <a:rPr lang="en-US"/>
              <a:t>Objectives for this class</a:t>
            </a:r>
          </a:p>
          <a:p>
            <a:pPr lvl="1"/>
            <a:r>
              <a:rPr lang="en-US"/>
              <a:t>Questions you have</a:t>
            </a:r>
          </a:p>
          <a:p>
            <a:pPr lvl="1"/>
            <a:r>
              <a:rPr lang="en-US"/>
              <a:t>Anything I should know.</a:t>
            </a:r>
          </a:p>
        </p:txBody>
      </p:sp>
      <p:sp>
        <p:nvSpPr>
          <p:cNvPr id="194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3x5 cards</a:t>
            </a:r>
          </a:p>
        </p:txBody>
      </p:sp>
      <p:sp>
        <p:nvSpPr>
          <p:cNvPr id="4" name="Slide Number Placeholder 17">
            <a:extLst>
              <a:ext uri="{FF2B5EF4-FFF2-40B4-BE49-F238E27FC236}">
                <a16:creationId xmlns:a16="http://schemas.microsoft.com/office/drawing/2014/main" id="{62C752D8-C3C5-4F66-8622-4BCEBC78C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915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36563"/>
            <a:ext cx="9144000" cy="642143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6" name="Picture 4" descr="r1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800" y="1585119"/>
            <a:ext cx="6502400" cy="4318000"/>
          </a:xfrm>
          <a:noFill/>
          <a:ln/>
        </p:spPr>
      </p:pic>
      <p:sp>
        <p:nvSpPr>
          <p:cNvPr id="23557" name="AutoShap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Robot Competition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A21097E9-FC56-4F60-A5F9-CC7AD65B1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90800" y="1676400"/>
            <a:ext cx="3873500" cy="4343400"/>
          </a:xfrm>
          <a:noFill/>
          <a:ln/>
        </p:spPr>
      </p:pic>
      <p:sp>
        <p:nvSpPr>
          <p:cNvPr id="26630" name="AutoShap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Flywheel Energy Storage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832BE6C4-B06C-434F-B8B4-C5CC96F0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6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751013" y="1481138"/>
          <a:ext cx="5640387" cy="452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8" name="Image" r:id="rId3" imgW="8806212" imgH="7065302" progId="Photoshop.Image.5">
                  <p:embed/>
                </p:oleObj>
              </mc:Choice>
              <mc:Fallback>
                <p:oleObj name="Image" r:id="rId3" imgW="8806212" imgH="7065302" progId="Photoshop.Image.5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1013" y="1481138"/>
                        <a:ext cx="5640387" cy="4525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7" name="AutoShap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Vision Enhanced Car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A4E1BCDD-C75B-4ECF-B7CE-FC9E9C24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4" name="Picture 4" descr="back_1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967846" y="1481138"/>
            <a:ext cx="3017307" cy="4525962"/>
          </a:xfrm>
          <a:noFill/>
          <a:ln/>
        </p:spPr>
      </p:pic>
      <p:pic>
        <p:nvPicPr>
          <p:cNvPr id="30727" name="Picture 7" descr="front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4343400" y="1295400"/>
            <a:ext cx="3771900" cy="4530725"/>
          </a:xfrm>
          <a:noFill/>
          <a:ln/>
        </p:spPr>
      </p:pic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Design for Electrical and Computer Engineers </a:t>
            </a:r>
          </a:p>
          <a:p>
            <a:r>
              <a:rPr lang="en-US"/>
              <a:t>Not to be transmitted or reproduced without written consent of authors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294967295"/>
          </p:nvPr>
        </p:nvSpPr>
        <p:spPr/>
        <p:txBody>
          <a:bodyPr/>
          <a:lstStyle/>
          <a:p>
            <a:r>
              <a:rPr lang="en-US"/>
              <a:t>Copyright 2005 </a:t>
            </a:r>
          </a:p>
          <a:p>
            <a:r>
              <a:rPr lang="en-US"/>
              <a:t>Ralph M. Ford and Chris Coulston</a:t>
            </a:r>
          </a:p>
        </p:txBody>
      </p:sp>
      <p:sp>
        <p:nvSpPr>
          <p:cNvPr id="30728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17">
            <a:extLst>
              <a:ext uri="{FF2B5EF4-FFF2-40B4-BE49-F238E27FC236}">
                <a16:creationId xmlns:a16="http://schemas.microsoft.com/office/drawing/2014/main" id="{35148250-E44B-4FD8-9EFA-00BA95CAD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Rouse</a:t>
            </a:r>
          </a:p>
        </p:txBody>
      </p:sp>
      <p:pic>
        <p:nvPicPr>
          <p:cNvPr id="3789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1752600"/>
            <a:ext cx="6858000" cy="419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D15D3EB6-9847-4331-B3C7-5194D05F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7113" y="6408738"/>
            <a:ext cx="366712" cy="365125"/>
          </a:xfrm>
        </p:spPr>
        <p:txBody>
          <a:bodyPr/>
          <a:lstStyle>
            <a:lvl1pPr>
              <a:defRPr/>
            </a:lvl1pPr>
          </a:lstStyle>
          <a:p>
            <a:fld id="{1B80DB33-DF73-41C0-B7FA-B90FFEEEE86E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faultThem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Theme" id="{661CD92A-C36D-4F2B-8E41-E5885149E24D}" vid="{4C2F1882-CADC-4979-8569-ECF27F875A2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defaultTheme</Template>
  <TotalTime>310</TotalTime>
  <Words>418</Words>
  <Application>Microsoft Office PowerPoint</Application>
  <PresentationFormat>On-screen Show (4:3)</PresentationFormat>
  <Paragraphs>107</Paragraphs>
  <Slides>21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Arial</vt:lpstr>
      <vt:lpstr>Lucida Sans Unicode</vt:lpstr>
      <vt:lpstr>Tahoma</vt:lpstr>
      <vt:lpstr>Times New Roman</vt:lpstr>
      <vt:lpstr>Verdana</vt:lpstr>
      <vt:lpstr>Wingdings</vt:lpstr>
      <vt:lpstr>Wingdings 2</vt:lpstr>
      <vt:lpstr>Wingdings 3</vt:lpstr>
      <vt:lpstr>defaultTheme</vt:lpstr>
      <vt:lpstr>Image</vt:lpstr>
      <vt:lpstr> Design For Electrical and Computer Engineers </vt:lpstr>
      <vt:lpstr>Class Details</vt:lpstr>
      <vt:lpstr>3x5 cards</vt:lpstr>
      <vt:lpstr>PowerPoint Presentation</vt:lpstr>
      <vt:lpstr>Robot Competition</vt:lpstr>
      <vt:lpstr>Flywheel Energy Storage</vt:lpstr>
      <vt:lpstr>Vision Enhanced Car</vt:lpstr>
      <vt:lpstr>PowerPoint Presentation</vt:lpstr>
      <vt:lpstr>The Rouse</vt:lpstr>
      <vt:lpstr>PowerPoint Presentation</vt:lpstr>
      <vt:lpstr>Course Vision</vt:lpstr>
      <vt:lpstr>Text, website &amp; references</vt:lpstr>
      <vt:lpstr>Policies</vt:lpstr>
      <vt:lpstr>About me</vt:lpstr>
      <vt:lpstr>I hope this class</vt:lpstr>
      <vt:lpstr>I </vt:lpstr>
      <vt:lpstr>Assignment</vt:lpstr>
      <vt:lpstr>Career Development</vt:lpstr>
      <vt:lpstr>Boeing ENGINEEERING Employment Checklist</vt:lpstr>
      <vt:lpstr>Boeing ENGINEEERING Employment Checklist, cont’d</vt:lpstr>
      <vt:lpstr>Fisher &amp; Parente Study</vt:lpstr>
    </vt:vector>
  </TitlesOfParts>
  <Company>Penn State Erie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CENBD / EE BD 480 – Engineering Design Concepts</dc:title>
  <dc:creator>Ralph M. Ford</dc:creator>
  <cp:lastModifiedBy>Coulston, Christopher CIV USNA Annapolis</cp:lastModifiedBy>
  <cp:revision>31</cp:revision>
  <dcterms:created xsi:type="dcterms:W3CDTF">2002-08-27T12:36:22Z</dcterms:created>
  <dcterms:modified xsi:type="dcterms:W3CDTF">2024-09-09T14:03:17Z</dcterms:modified>
</cp:coreProperties>
</file>

<file path=docProps/thumbnail.jpeg>
</file>